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Playfair Display"/>
      <p:regular r:id="rId11"/>
      <p:bold r:id="rId12"/>
      <p:italic r:id="rId13"/>
      <p:boldItalic r:id="rId14"/>
    </p:embeddedFont>
    <p:embeddedFont>
      <p:font typeface="La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ayfairDisplay-regular.fntdata"/><Relationship Id="rId10" Type="http://schemas.openxmlformats.org/officeDocument/2006/relationships/slide" Target="slides/slide6.xml"/><Relationship Id="rId13" Type="http://schemas.openxmlformats.org/officeDocument/2006/relationships/font" Target="fonts/PlayfairDisplay-italic.fntdata"/><Relationship Id="rId12" Type="http://schemas.openxmlformats.org/officeDocument/2006/relationships/font" Target="fonts/PlayfairDisplay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Lato-regular.fntdata"/><Relationship Id="rId14" Type="http://schemas.openxmlformats.org/officeDocument/2006/relationships/font" Target="fonts/PlayfairDisplay-boldItalic.fntdata"/><Relationship Id="rId17" Type="http://schemas.openxmlformats.org/officeDocument/2006/relationships/font" Target="fonts/Lato-italic.fntdata"/><Relationship Id="rId16" Type="http://schemas.openxmlformats.org/officeDocument/2006/relationships/font" Target="fonts/Lato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Lat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586720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586720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2" name="Shape 12"/>
          <p:cNvCxnSpPr/>
          <p:nvPr/>
        </p:nvCxnSpPr>
        <p:spPr>
          <a:xfrm>
            <a:off x="733218" y="2235350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630600" y="136800"/>
            <a:ext cx="7893000" cy="1853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1000"/>
              </a:spcBef>
              <a:buSzPct val="100000"/>
              <a:defRPr sz="4800"/>
            </a:lvl1pPr>
            <a:lvl2pPr lvl="1">
              <a:spcBef>
                <a:spcPts val="1000"/>
              </a:spcBef>
              <a:buSzPct val="100000"/>
              <a:defRPr sz="4800"/>
            </a:lvl2pPr>
            <a:lvl3pPr lvl="2">
              <a:spcBef>
                <a:spcPts val="1000"/>
              </a:spcBef>
              <a:buSzPct val="100000"/>
              <a:defRPr sz="4800"/>
            </a:lvl3pPr>
            <a:lvl4pPr lvl="3">
              <a:spcBef>
                <a:spcPts val="1000"/>
              </a:spcBef>
              <a:buSzPct val="100000"/>
              <a:defRPr sz="4800"/>
            </a:lvl4pPr>
            <a:lvl5pPr lvl="4">
              <a:spcBef>
                <a:spcPts val="1000"/>
              </a:spcBef>
              <a:buSzPct val="100000"/>
              <a:defRPr sz="4800"/>
            </a:lvl5pPr>
            <a:lvl6pPr lvl="5">
              <a:spcBef>
                <a:spcPts val="1000"/>
              </a:spcBef>
              <a:buSzPct val="100000"/>
              <a:defRPr sz="4800"/>
            </a:lvl6pPr>
            <a:lvl7pPr lvl="6">
              <a:spcBef>
                <a:spcPts val="1000"/>
              </a:spcBef>
              <a:buSzPct val="100000"/>
              <a:defRPr sz="4800"/>
            </a:lvl7pPr>
            <a:lvl8pPr lvl="7">
              <a:spcBef>
                <a:spcPts val="1000"/>
              </a:spcBef>
              <a:buSzPct val="100000"/>
              <a:defRPr sz="4800"/>
            </a:lvl8pPr>
            <a:lvl9pPr lvl="8">
              <a:spcBef>
                <a:spcPts val="1000"/>
              </a:spcBef>
              <a:buSzPct val="100000"/>
              <a:defRPr sz="48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630600" y="3228375"/>
            <a:ext cx="7893000" cy="1274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586720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586720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 txBox="1"/>
          <p:nvPr>
            <p:ph type="title"/>
          </p:nvPr>
        </p:nvSpPr>
        <p:spPr>
          <a:xfrm>
            <a:off x="586725" y="1353787"/>
            <a:ext cx="79707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586725" y="2968387"/>
            <a:ext cx="79707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586720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>
            <a:off x="586720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 txBox="1"/>
          <p:nvPr>
            <p:ph type="title"/>
          </p:nvPr>
        </p:nvSpPr>
        <p:spPr>
          <a:xfrm>
            <a:off x="509550" y="1921350"/>
            <a:ext cx="8124900" cy="130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125" y="5045700"/>
            <a:ext cx="9144000" cy="9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23" name="Shape 23"/>
          <p:cNvCxnSpPr/>
          <p:nvPr/>
        </p:nvCxnSpPr>
        <p:spPr>
          <a:xfrm>
            <a:off x="419425" y="1154194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" name="Shape 24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hape 28"/>
          <p:cNvCxnSpPr/>
          <p:nvPr/>
        </p:nvCxnSpPr>
        <p:spPr>
          <a:xfrm>
            <a:off x="419425" y="1154194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" name="Shape 29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hape 37"/>
          <p:cNvCxnSpPr/>
          <p:nvPr/>
        </p:nvCxnSpPr>
        <p:spPr>
          <a:xfrm>
            <a:off x="411043" y="1417772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" name="Shape 3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311700" y="1640350"/>
            <a:ext cx="2808000" cy="292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586720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" name="Shape 43"/>
          <p:cNvSpPr/>
          <p:nvPr/>
        </p:nvSpPr>
        <p:spPr>
          <a:xfrm>
            <a:off x="586720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" name="Shape 44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4572000" y="-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8" name="Shape 4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" name="Shape 49"/>
          <p:cNvSpPr txBox="1"/>
          <p:nvPr>
            <p:ph type="title"/>
          </p:nvPr>
        </p:nvSpPr>
        <p:spPr>
          <a:xfrm>
            <a:off x="265500" y="1084625"/>
            <a:ext cx="4045200" cy="17070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50" name="Shape 50"/>
          <p:cNvSpPr txBox="1"/>
          <p:nvPr>
            <p:ph idx="1" type="subTitle"/>
          </p:nvPr>
        </p:nvSpPr>
        <p:spPr>
          <a:xfrm>
            <a:off x="265500" y="2845200"/>
            <a:ext cx="4045200" cy="1421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Lato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dropbox.com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mailto:teachitalian@me.com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mailto:teachitalian@me.com" TargetMode="External"/><Relationship Id="rId4" Type="http://schemas.openxmlformats.org/officeDocument/2006/relationships/hyperlink" Target="mailto:AlonziL@troycsd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ctrTitle"/>
          </p:nvPr>
        </p:nvSpPr>
        <p:spPr>
          <a:xfrm>
            <a:off x="311700" y="1273200"/>
            <a:ext cx="8520600" cy="1175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b="1" sz="6000" u="sng"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b="1" sz="6000" u="sng"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b="1" sz="6000" u="sng"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b="1" sz="6000" u="sng"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6000" u="sng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b="1"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>
              <a:spcBef>
                <a:spcPts val="0"/>
              </a:spcBef>
              <a:buNone/>
            </a:pPr>
            <a:r>
              <a:rPr b="1" lang="en" sz="6000" u="sng">
                <a:latin typeface="Calibri"/>
                <a:ea typeface="Calibri"/>
                <a:cs typeface="Calibri"/>
                <a:sym typeface="Calibri"/>
              </a:rPr>
              <a:t>Swap Shop is Back!</a:t>
            </a:r>
          </a:p>
        </p:txBody>
      </p:sp>
      <p:sp>
        <p:nvSpPr>
          <p:cNvPr id="69" name="Shape 69"/>
          <p:cNvSpPr txBox="1"/>
          <p:nvPr>
            <p:ph idx="1" type="subTitle"/>
          </p:nvPr>
        </p:nvSpPr>
        <p:spPr>
          <a:xfrm>
            <a:off x="767375" y="2796950"/>
            <a:ext cx="7893000" cy="1274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Virtual Swap Shops in Italian, French, Spanish, German and other Languages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Rosanne Perla - East Syracuse Minoa High School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Lisa Serafini - Alonzi - Troy Central School District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Step 1: 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3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Set up a dropbox account. </a:t>
            </a:r>
          </a:p>
          <a:p>
            <a:pPr indent="-419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3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Go to dropbox.com and create a free account. </a:t>
            </a:r>
          </a:p>
          <a:p>
            <a:pPr indent="-419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libri"/>
            </a:pPr>
            <a:r>
              <a:rPr lang="en" sz="3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Dropbox</a:t>
            </a:r>
          </a:p>
          <a:p>
            <a:pPr indent="-419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libri"/>
            </a:pPr>
            <a:r>
              <a:rPr lang="en" sz="3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If you already use dropbox.com please skip this step.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2: 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b="1" lang="en"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Send your email address to me - </a:t>
            </a:r>
            <a:r>
              <a:rPr b="1"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" sz="24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teachitalian@me.com</a:t>
            </a:r>
            <a:r>
              <a:rPr b="1"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b="1" lang="en"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Subject: Swap Shop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3: 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Check your email for a link to the dropbox folder.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4: 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Share a .pdf / .doc / .jpg / or a .ppt by dropping, dragging or saving it to the folder.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Contact Information: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311700" y="1249450"/>
            <a:ext cx="8520600" cy="315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Rosanne Perla </a:t>
            </a:r>
          </a:p>
          <a:p>
            <a:pPr indent="4572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East Syracuse Minoa High School</a:t>
            </a:r>
          </a:p>
          <a:p>
            <a:pPr indent="4572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teachitalian@me.com</a:t>
            </a:r>
          </a:p>
          <a:p>
            <a:pPr indent="4572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-419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Lisa Serafini - Alonzi</a:t>
            </a:r>
          </a:p>
          <a:p>
            <a:pPr indent="4572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Troy Central School District</a:t>
            </a:r>
          </a:p>
          <a:p>
            <a:pPr indent="4572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AlonziL@troycsd.org</a:t>
            </a:r>
          </a:p>
          <a:p>
            <a:pPr indent="4572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ue-gold">
  <a:themeElements>
    <a:clrScheme name="Blue &amp; Gold">
      <a:dk1>
        <a:srgbClr val="FFFFFF"/>
      </a:dk1>
      <a:lt1>
        <a:srgbClr val="01AFD1"/>
      </a:lt1>
      <a:dk2>
        <a:srgbClr val="1E2D31"/>
      </a:dk2>
      <a:lt2>
        <a:srgbClr val="BFC7CA"/>
      </a:lt2>
      <a:accent1>
        <a:srgbClr val="006F85"/>
      </a:accent1>
      <a:accent2>
        <a:srgbClr val="AF4345"/>
      </a:accent2>
      <a:accent3>
        <a:srgbClr val="47D06A"/>
      </a:accent3>
      <a:accent4>
        <a:srgbClr val="F58F8F"/>
      </a:accent4>
      <a:accent5>
        <a:srgbClr val="F6CD4C"/>
      </a:accent5>
      <a:accent6>
        <a:srgbClr val="F8E71C"/>
      </a:accent6>
      <a:hlink>
        <a:srgbClr val="F6CD4C"/>
      </a:hlink>
      <a:folHlink>
        <a:srgbClr val="F6CD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